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2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59" r:id="rId11"/>
    <p:sldId id="270" r:id="rId12"/>
    <p:sldId id="260" r:id="rId13"/>
    <p:sldId id="261" r:id="rId14"/>
    <p:sldId id="271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1"/>
    <p:restoredTop sz="94690"/>
  </p:normalViewPr>
  <p:slideViewPr>
    <p:cSldViewPr snapToGrid="0" snapToObjects="1">
      <p:cViewPr varScale="1">
        <p:scale>
          <a:sx n="109" d="100"/>
          <a:sy n="109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008E-205B-594B-B168-B2CDCA2A9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3B9CE-A69B-F54B-BC9C-C33AA29D8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E41F5-15BD-9741-97DF-6531C709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DDAFE-BE9A-3849-8F09-C6B0D98B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E7DFA-4262-984C-8D69-E9FC98A3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00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8C40-4185-5140-88C1-12EB1D66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EC3AA-C514-DB48-A2EC-67B141DF7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C094D-64B8-1047-B403-1D283874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86E65-1E92-1642-8DA3-7DAF2363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151B5-D0A8-EC40-96A5-8D4866A7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2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7909F-C6AC-DF47-A325-3E5788ACE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6F194-BB66-D04D-977B-4886A82C4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59A39-55D7-6444-B1F3-3381FF7B9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E0A60-B315-BF4F-BD2C-D4FF8037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EFEC2-F063-CC49-A26B-8701BCB9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0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1822-8AC0-2041-A3ED-DF73B73C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7EC5D-50C1-A145-BC94-D7A4684DB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C7042-A3F1-B64B-BB1A-E1A063FD4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B459C-B977-B04E-8C96-0A67D54E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55AFB-0158-2143-AD2B-601A114C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2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F9B1-E200-1241-BF26-A70558C2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A8D9F-A22F-1C44-9740-8A8D0DBB0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FCDE7-A3FA-9548-9E15-A005BC824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49DC4-CBEA-BB41-8946-9D1FFE9B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3EFEE-78BA-E740-9097-94012AEF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1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B57F-6E03-4B4D-9453-213E1A64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5868-7077-1A44-B1E4-F40A94AA0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3B498-FAF1-DA40-9F11-C88DF988F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125E4-7038-B942-944C-D70ED4CE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CB707-C798-814E-A90C-6C878C6A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5BEAA-E5D4-7148-869F-6A7C4958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2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EF50-D6AF-2148-A351-04F7CAFC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D1F52-EEC8-5A47-89F3-4553D5962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C7240-9A9F-9C44-BF4D-09F6B3B7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699FB-A687-C248-8C59-DD4C1AC0F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AC512-1B11-2944-A76D-367701BB7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4E9A2-2826-304F-AFA3-F54BDBA89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211405-36F6-5D40-A617-98D1C692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25974-AB40-EB48-BF5C-ED0E5280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8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7CA2-7B7A-DD4D-87AE-586B96BC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B62F0-C68A-E24A-ACC5-CE3A8B20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7F0F6-D5F7-5D4D-A6FC-E36123A5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8CF91-DE49-1F4A-93DF-67757D29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63C61-3834-3345-93DD-A434B3E3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9960D-DC91-9B47-85AB-1043E546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12864-FE9C-DB4F-9578-5C881FCE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6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28CB-9600-5A4C-BE00-2863A13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B6240-5C5E-CA42-B010-B9BD2D443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0573F-18CA-BA4F-848A-53A3C93C8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9F65B-07C1-E040-99F2-FE505164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0F19A-5A7B-7B4C-B0CA-50573B56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10CB-EBCA-F74C-8627-58277605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81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4249-4E0D-604C-9FA0-028069F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DC5A2-0BAC-7C49-B99B-6EAC05442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FE367-1B41-174B-9DDF-CB735B32E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08788-04FD-C248-B79E-4AD6B017C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427D4-8DD8-A140-9C57-FDE8A75C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2E67E-7DF5-7D4D-B81F-6319567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9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60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D6BBD-C1F5-6D4F-B6F3-27BE3BD2F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68688-3C9F-B846-86B8-244598538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C4250-AF1C-7547-BDED-E512513A8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7147B-5361-2C4E-AB81-22D7537F1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A2BA-421C-444A-AC32-D3BE36DAA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1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2930-FC80-064D-8A68-A8A033C97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1"/>
            <a:ext cx="5019746" cy="2818785"/>
          </a:xfrm>
        </p:spPr>
        <p:txBody>
          <a:bodyPr>
            <a:normAutofit/>
          </a:bodyPr>
          <a:lstStyle/>
          <a:p>
            <a:r>
              <a:rPr lang="en-US" sz="4200" dirty="0"/>
              <a:t>How Learning Assistants Behave During Prep Sessions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8429FA-0363-6F43-A08B-A79144A41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6" y="3429001"/>
            <a:ext cx="4627088" cy="18751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Marshall Adkins</a:t>
            </a:r>
            <a:r>
              <a:rPr lang="en-US" sz="2000" baseline="30000" dirty="0"/>
              <a:t>1</a:t>
            </a:r>
            <a:r>
              <a:rPr lang="en-US" sz="2000" dirty="0"/>
              <a:t>, Austin McCauley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/>
              <a:t>Dr. Eleanor Close</a:t>
            </a:r>
            <a:r>
              <a:rPr lang="en-US" sz="2000" baseline="30000" dirty="0"/>
              <a:t>2</a:t>
            </a:r>
            <a:r>
              <a:rPr lang="en-US" sz="2000" dirty="0"/>
              <a:t>, Dr. Steven Wolf</a:t>
            </a:r>
            <a:r>
              <a:rPr lang="en-US" sz="2000" baseline="30000" dirty="0"/>
              <a:t>1</a:t>
            </a:r>
            <a:r>
              <a:rPr lang="en-US" sz="20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2000" baseline="30000" dirty="0"/>
              <a:t>1 </a:t>
            </a:r>
            <a:r>
              <a:rPr lang="en-US" sz="2000" dirty="0"/>
              <a:t>East Carolina University Department of Physics</a:t>
            </a:r>
            <a:br>
              <a:rPr lang="en-US" sz="2000" dirty="0"/>
            </a:br>
            <a:r>
              <a:rPr lang="en-US" sz="2000" baseline="30000" dirty="0"/>
              <a:t>2 </a:t>
            </a:r>
            <a:r>
              <a:rPr lang="en-US" sz="2000" dirty="0"/>
              <a:t>Texas State University Department of Physics </a:t>
            </a:r>
          </a:p>
          <a:p>
            <a:pPr>
              <a:lnSpc>
                <a:spcPct val="11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8DA47-83BE-3846-8805-0EA07B13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60" y="962901"/>
            <a:ext cx="4342495" cy="1584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B3B87B-6834-EC40-A892-FFAAC989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80" y="2790907"/>
            <a:ext cx="4403878" cy="1049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E74CB0-5227-7F40-B335-8A56179EE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240" y="4014934"/>
            <a:ext cx="4789914" cy="2338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EDB3BB-BBBB-0440-86B0-A601F039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69735"/>
            <a:ext cx="1381846" cy="13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2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B2F9-4959-1E44-A5D1-D72FAC8F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1FCC0-BB29-144D-BCA7-1B6B6E94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15 second segment of video, the behavior the group exhibited would be marked down in an excel sheet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2 coders, one from East Carolina University and one from Texas State University </a:t>
            </a:r>
          </a:p>
          <a:p>
            <a:pPr lvl="1"/>
            <a:r>
              <a:rPr lang="en-US" dirty="0"/>
              <a:t>Used an Inter-Reliability Rate (IRR) to ensure uniformity in results</a:t>
            </a:r>
          </a:p>
          <a:p>
            <a:pPr lvl="1"/>
            <a:r>
              <a:rPr lang="en-US" dirty="0"/>
              <a:t>Average IRR was --%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4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66EE-D88B-6141-B21B-28A30FF1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Code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4A56-8567-EC4A-99D0-CEE03F40E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*Add bar graph/ pie chart of % time in the behaviors </a:t>
            </a:r>
          </a:p>
        </p:txBody>
      </p:sp>
    </p:spTree>
    <p:extLst>
      <p:ext uri="{BB962C8B-B14F-4D97-AF65-F5344CB8AC3E}">
        <p14:creationId xmlns:p14="http://schemas.microsoft.com/office/powerpoint/2010/main" val="250373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6472-ADF8-F746-8E9D-D5D03449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824E-6E75-7C4F-B6DC-17FEFC858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Using the coded behaviors, we can observe the flow of information and conversation during these prep sessions</a:t>
            </a:r>
          </a:p>
          <a:p>
            <a:pPr lvl="1"/>
            <a:r>
              <a:rPr lang="en-US" dirty="0"/>
              <a:t>Can be used to tell us how to effectively guide the conversations of LA’s during prep sessions to lead to better outcomes in the classroom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D3DFE-F202-0244-ABF1-11C494CC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040" y="4403326"/>
            <a:ext cx="3423920" cy="23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8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9BDB68-2602-6A41-8AFC-A11AECC8CA23}"/>
              </a:ext>
            </a:extLst>
          </p:cNvPr>
          <p:cNvSpPr/>
          <p:nvPr/>
        </p:nvSpPr>
        <p:spPr>
          <a:xfrm>
            <a:off x="277586" y="2383971"/>
            <a:ext cx="4343400" cy="4320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7E4D83-426A-D444-8E69-F38BAD07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767" y="1027906"/>
            <a:ext cx="5676901" cy="56769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A3F68-7A7F-4046-BE87-7C798F23390C}"/>
              </a:ext>
            </a:extLst>
          </p:cNvPr>
          <p:cNvSpPr/>
          <p:nvPr/>
        </p:nvSpPr>
        <p:spPr>
          <a:xfrm>
            <a:off x="6481311" y="2383971"/>
            <a:ext cx="4343400" cy="4320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C9B51-7A1D-AC48-9E64-C08E8409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Code Results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231176-F65F-E346-B3E3-F7F7319B4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2223" y="1091298"/>
            <a:ext cx="5401577" cy="5401577"/>
          </a:xfrm>
        </p:spPr>
      </p:pic>
    </p:spTree>
    <p:extLst>
      <p:ext uri="{BB962C8B-B14F-4D97-AF65-F5344CB8AC3E}">
        <p14:creationId xmlns:p14="http://schemas.microsoft.com/office/powerpoint/2010/main" val="388130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AB4A65-4844-EF47-AEB8-2B683800A1BD}"/>
              </a:ext>
            </a:extLst>
          </p:cNvPr>
          <p:cNvSpPr/>
          <p:nvPr/>
        </p:nvSpPr>
        <p:spPr>
          <a:xfrm>
            <a:off x="6613306" y="1863101"/>
            <a:ext cx="4343400" cy="4320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0C9993-A929-DF46-ACB0-8287CD78FE0D}"/>
              </a:ext>
            </a:extLst>
          </p:cNvPr>
          <p:cNvSpPr/>
          <p:nvPr/>
        </p:nvSpPr>
        <p:spPr>
          <a:xfrm>
            <a:off x="980638" y="1827213"/>
            <a:ext cx="4343400" cy="4320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DE4AA-92E8-BF41-81C3-553F56E83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6" y="589788"/>
            <a:ext cx="5678424" cy="56784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30A2B-07D1-E243-A595-4DB86C23B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9788"/>
            <a:ext cx="5678424" cy="56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7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44E7-1BF6-3D4D-82F1-907706F5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257B3-F584-1241-8F65-37EF17E9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1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A69E-DD67-AD46-8941-2C1E5FD8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E0D677-B541-404A-83E7-F797B07D8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645" y="1369442"/>
            <a:ext cx="5610708" cy="2047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F4F7E-A9A4-C347-A1DC-2CAEFB054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220" y="3429000"/>
            <a:ext cx="5179558" cy="1234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A281F3-7D9C-DF4E-A96D-AACCACF20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758" y="4432685"/>
            <a:ext cx="5959928" cy="2739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2E068-3322-084D-94D3-9609F09CC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69735"/>
            <a:ext cx="1381846" cy="13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9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D7FB-4AE5-8545-98CF-3B935A8E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WHATS A LEARNING ASSISTANT (LA)?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449451-184C-904E-81DF-2DDD6BAB5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375" y="2436362"/>
            <a:ext cx="4875874" cy="34496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7FF07-AD99-0C48-AFA0-28264C77A7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2824" y="4343400"/>
            <a:ext cx="5257800" cy="1892300"/>
          </a:xfrm>
          <a:prstGeom prst="rect">
            <a:avLst/>
          </a:prstGeom>
          <a:blipFill dpi="0" rotWithShape="1">
            <a:blip r:embed="rId5">
              <a:alphaModFix amt="78000"/>
            </a:blip>
            <a:srcRect/>
            <a:tile tx="0" ty="0" sx="100000" sy="100000" flip="none" algn="tl"/>
          </a:blipFill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C5A7121-226D-C749-B5FA-58141536FAE0}"/>
              </a:ext>
            </a:extLst>
          </p:cNvPr>
          <p:cNvSpPr/>
          <p:nvPr/>
        </p:nvSpPr>
        <p:spPr>
          <a:xfrm>
            <a:off x="6334165" y="5227632"/>
            <a:ext cx="2719450" cy="13167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220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C369-BDBA-CD42-B268-493E6DD2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69C3-20AF-C44A-94B9-469382325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Observing Learning Assistant preparatory sessions</a:t>
            </a:r>
          </a:p>
          <a:p>
            <a:r>
              <a:rPr lang="en-US" dirty="0"/>
              <a:t>Video database contain over 500 hours of prep sessions</a:t>
            </a:r>
          </a:p>
          <a:p>
            <a:pPr lvl="1"/>
            <a:r>
              <a:rPr lang="en-US" dirty="0"/>
              <a:t>Videos were taken at Texas State University</a:t>
            </a:r>
          </a:p>
          <a:p>
            <a:pPr lvl="1"/>
            <a:r>
              <a:rPr lang="en-US" dirty="0"/>
              <a:t>Spanning across 3.5 years </a:t>
            </a:r>
          </a:p>
          <a:p>
            <a:pPr lvl="1"/>
            <a:r>
              <a:rPr lang="en-US" dirty="0"/>
              <a:t>Prep Sessions are held once a week, with 3 tables per week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129BC-2924-C945-96CD-69BCC47B90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5518" y="4345795"/>
            <a:ext cx="5257800" cy="1892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930650F-4B5B-F949-952A-15F949083AE6}"/>
              </a:ext>
            </a:extLst>
          </p:cNvPr>
          <p:cNvSpPr/>
          <p:nvPr/>
        </p:nvSpPr>
        <p:spPr>
          <a:xfrm>
            <a:off x="6336792" y="5230368"/>
            <a:ext cx="2719450" cy="13167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94892-781F-3C49-BF5E-A5CCF00D2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55" y="3902057"/>
            <a:ext cx="5693454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6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CB98-2FD4-D846-B655-8A9948DF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0088F-5F5D-6240-9D27-CDCCE482B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behaviors can be observed in LA prep sessions?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How can we quantify communication patterns?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How do behaviors influence communication patterns?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1D31F-D79E-FB48-8573-22FDF801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232" y="1825625"/>
            <a:ext cx="2655895" cy="1447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9B2B0-5A94-3545-8B5E-9AB1128B0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21" b="56993"/>
          <a:stretch/>
        </p:blipFill>
        <p:spPr>
          <a:xfrm>
            <a:off x="7723632" y="3584544"/>
            <a:ext cx="1599982" cy="1540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F0962-80EF-3346-AA78-8686B5F9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866" y="5281581"/>
            <a:ext cx="2480048" cy="14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1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F802-D2B5-BA46-BBAB-757873B3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3DDFE-742E-F145-ACE9-01EA82539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Students are discussing the activity/LA tasks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B380A-92B9-5247-BE5E-6DFEFE86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60" y="2495550"/>
            <a:ext cx="7738480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1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61E9-A8AD-F642-A96C-6539EC48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44AF1-5EB7-754E-A8C1-CF23C118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Students are working on the task individually (includes things like writing in their packet)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33B6C-2713-7748-A810-737160217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09" y="2698853"/>
            <a:ext cx="6900982" cy="400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3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76C4-4A0D-A14D-A63F-0D673F34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C35AC-B606-A344-9B9B-573CCC33C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The table is split into 2 groups, the smallest group most be no smaller than 2 LAs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A8D2B-80CE-0448-B684-03F74389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22" y="2739095"/>
            <a:ext cx="7180128" cy="39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9482-A95F-B641-97D9-833C529D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Socializing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F8D6-7A83-7543-8B16-27884FFAC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Students are discussing some topic unrelated to the activity/LA tasks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CDF26-108D-3C4A-8032-8D3B7952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913" y="2552057"/>
            <a:ext cx="6976174" cy="39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5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B8BE-6ABD-EC4D-9397-0152DD12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09F9-F3A8-474B-994D-D960D2ADA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Instructor and Students are discussing the activity/LA tasks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15296-56F7-144E-9E4B-FA5E3917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33" y="3097321"/>
            <a:ext cx="6473533" cy="30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8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2647</TotalTime>
  <Words>307</Words>
  <Application>Microsoft Macintosh PowerPoint</Application>
  <PresentationFormat>Widescreen</PresentationFormat>
  <Paragraphs>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Office Theme</vt:lpstr>
      <vt:lpstr>How Learning Assistants Behave During Prep Sessions </vt:lpstr>
      <vt:lpstr>WHATS A LEARNING ASSISTANT (LA)?</vt:lpstr>
      <vt:lpstr>Context</vt:lpstr>
      <vt:lpstr>Research questions</vt:lpstr>
      <vt:lpstr>Group Discuss</vt:lpstr>
      <vt:lpstr>Separate Work </vt:lpstr>
      <vt:lpstr>Split Group</vt:lpstr>
      <vt:lpstr>Socializing </vt:lpstr>
      <vt:lpstr>Instructor Discuss</vt:lpstr>
      <vt:lpstr>Behavioral Analysis</vt:lpstr>
      <vt:lpstr>Behavioral Code Results</vt:lpstr>
      <vt:lpstr>Conversational Code</vt:lpstr>
      <vt:lpstr>Conversational Code Results </vt:lpstr>
      <vt:lpstr>PowerPoint Presentation</vt:lpstr>
      <vt:lpstr>Future of Research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Learning Assistants Behave During LA Prep Sessions </dc:title>
  <dc:creator>Adkins, Marshall Joseph</dc:creator>
  <cp:lastModifiedBy>Adkins, Marshall Joseph</cp:lastModifiedBy>
  <cp:revision>15</cp:revision>
  <dcterms:created xsi:type="dcterms:W3CDTF">2019-11-11T17:19:33Z</dcterms:created>
  <dcterms:modified xsi:type="dcterms:W3CDTF">2019-11-14T18:23:43Z</dcterms:modified>
</cp:coreProperties>
</file>